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0" r:id="rId17"/>
    <p:sldId id="274" r:id="rId18"/>
    <p:sldId id="276" r:id="rId19"/>
    <p:sldId id="271" r:id="rId20"/>
    <p:sldId id="272" r:id="rId21"/>
    <p:sldId id="273" r:id="rId22"/>
    <p:sldId id="277" r:id="rId23"/>
    <p:sldId id="279" r:id="rId24"/>
    <p:sldId id="27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27" autoAdjust="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7718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2688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400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330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616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688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864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779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s-E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Impacto:</a:t>
            </a:r>
            <a:endParaRPr lang="es-ES" b="0" dirty="0">
              <a:effectLst/>
            </a:endParaRPr>
          </a:p>
          <a:p>
            <a:pPr marL="158750" indent="0" rtl="0">
              <a:buNone/>
            </a:pPr>
            <a:r>
              <a:rPr lang="es-E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Económico: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Reduce potencialmente el uso del servicio postventa de los clientes lo cual optimiza la operatividad de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FacturaCop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es-ES" b="0" dirty="0">
              <a:effectLst/>
            </a:endParaRPr>
          </a:p>
          <a:p>
            <a:pPr marL="158750" indent="0" rtl="0">
              <a:buNone/>
            </a:pPr>
            <a:r>
              <a:rPr lang="es-E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Social: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Mejora la relación con el cliente y la calidad del producto.</a:t>
            </a:r>
            <a:endParaRPr lang="es-ES" b="0" dirty="0">
              <a:effectLst/>
            </a:endParaRPr>
          </a:p>
          <a:p>
            <a:pPr marL="158750" indent="0">
              <a:buNone/>
            </a:pPr>
            <a:r>
              <a:rPr lang="es-E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Ambiental: 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 propuesta no genera un impacto ambiental positivo o negativo.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4590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6335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69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16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109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18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761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95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310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72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63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79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38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41653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19560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33780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271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65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4376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59592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36539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43135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37266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10192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01629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37220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755ED-42C2-436A-8E25-546202D89D72}" type="datetimeFigureOut">
              <a:rPr lang="es-CO" smtClean="0"/>
              <a:t>21/05/2018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3862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brZxEHz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K3tswJj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XQUD6tA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w0wxsf8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rfagm9nnPFY&amp;feature=youtu.be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i.imgur.com/HDJIbVz.png" TargetMode="External"/><Relationship Id="rId7" Type="http://schemas.openxmlformats.org/officeDocument/2006/relationships/hyperlink" Target="https://i.imgur.com/c3y1sJ9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i.imgur.com/HEjXmhk.png?1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i.imgur.com/Nl7AkoZ.p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i.imgur.com/XQUD6tA.png" TargetMode="External"/><Relationship Id="rId7" Type="http://schemas.openxmlformats.org/officeDocument/2006/relationships/hyperlink" Target="https://i.imgur.com/K3tswJj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https://i.imgur.com/brZxEHz.png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w0wxsf8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259544" y="3623252"/>
            <a:ext cx="4634400" cy="1154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Eurostile BQ" pitchFamily="50" charset="0"/>
              </a:rPr>
              <a:t>Presentado por</a:t>
            </a:r>
            <a:endParaRPr sz="1600" dirty="0">
              <a:latin typeface="Eurostile BQ" pitchFamily="50" charset="0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Eurostile BQ" pitchFamily="50" charset="0"/>
              </a:rPr>
              <a:t>Juan Alberto Mejía S.</a:t>
            </a:r>
            <a:endParaRPr sz="1600" dirty="0">
              <a:latin typeface="Eurostile BQ" pitchFamily="50" charset="0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Eurostile BQ" pitchFamily="50" charset="0"/>
              </a:rPr>
              <a:t>James Allan Weisnner</a:t>
            </a:r>
            <a:endParaRPr sz="1600" dirty="0">
              <a:latin typeface="Eurostile BQ" pitchFamily="50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Eurostile BQ" pitchFamily="50" charset="0"/>
              </a:rPr>
              <a:t>Jonathan Mauricio Cuesta Sanchez</a:t>
            </a:r>
            <a:endParaRPr sz="1600" dirty="0">
              <a:solidFill>
                <a:srgbClr val="000000"/>
              </a:solidFill>
              <a:highlight>
                <a:srgbClr val="FFFFFF"/>
              </a:highlight>
              <a:latin typeface="Eurostile BQ" pitchFamily="50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Eurostile BQ" pitchFamily="50" charset="0"/>
              </a:rPr>
              <a:t> </a:t>
            </a:r>
            <a:endParaRPr sz="2000" dirty="0">
              <a:latin typeface="Eurostile BQ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Eurostile BQ" pitchFamily="50" charset="0"/>
              </a:rPr>
              <a:t>Arquitectura </a:t>
            </a:r>
            <a:endParaRPr sz="4800" dirty="0">
              <a:latin typeface="Eurostile BQ" pitchFamily="5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Arquitectura del Negocio</a:t>
            </a:r>
            <a:endParaRPr dirty="0">
              <a:latin typeface="Eurostile BQ" pitchFamily="50" charset="0"/>
            </a:endParaRPr>
          </a:p>
        </p:txBody>
      </p:sp>
      <p:pic>
        <p:nvPicPr>
          <p:cNvPr id="119" name="Shape 1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901" y="1152475"/>
            <a:ext cx="6424198" cy="37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Eurostile BQ" pitchFamily="50" charset="0"/>
              </a:rPr>
              <a:t>Arquitectura de sistemas de información y datos</a:t>
            </a:r>
            <a:endParaRPr sz="2800" dirty="0">
              <a:latin typeface="Eurostile BQ" pitchFamily="50" charset="0"/>
            </a:endParaRP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94" y="1516912"/>
            <a:ext cx="5628009" cy="32603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Arquitectura de tecnologías</a:t>
            </a:r>
            <a:endParaRPr dirty="0">
              <a:latin typeface="Eurostile BQ" pitchFamily="50" charset="0"/>
            </a:endParaRPr>
          </a:p>
        </p:txBody>
      </p:sp>
      <p:pic>
        <p:nvPicPr>
          <p:cNvPr id="131" name="Shape 1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50" y="1134476"/>
            <a:ext cx="7647900" cy="36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Portafolio de proyectos</a:t>
            </a:r>
            <a:endParaRPr dirty="0">
              <a:latin typeface="Eurostile BQ" pitchFamily="50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>
                <a:latin typeface="Eurostile BQ"/>
              </a:rPr>
              <a:t>Facturación electrónica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38299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s-CO" dirty="0">
                <a:latin typeface="Eurostile BQ"/>
              </a:rPr>
              <a:t>Constituir una empresa capaz de ofrecer servicios de facturación electrónica en Colombia, cumpliendo las características de:</a:t>
            </a:r>
          </a:p>
          <a:p>
            <a:pPr lvl="1"/>
            <a:r>
              <a:rPr lang="es-CO" dirty="0">
                <a:latin typeface="Eurostile BQ"/>
              </a:rPr>
              <a:t>Bajo acoplamiento a las diferentes formas de facturación</a:t>
            </a:r>
          </a:p>
          <a:p>
            <a:pPr lvl="1"/>
            <a:r>
              <a:rPr lang="es-CO" dirty="0">
                <a:latin typeface="Eurostile BQ"/>
              </a:rPr>
              <a:t>Capacidad de expansión aprovechando la demanda del Mercado</a:t>
            </a:r>
          </a:p>
          <a:p>
            <a:pPr lvl="1"/>
            <a:r>
              <a:rPr lang="es-CO" dirty="0">
                <a:latin typeface="Eurostile BQ"/>
              </a:rPr>
              <a:t>Calidad en los servicios prestados</a:t>
            </a:r>
          </a:p>
          <a:p>
            <a:pPr lvl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6909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b="1" dirty="0">
                <a:latin typeface="Eurostile BQ"/>
              </a:rPr>
              <a:t>Estandarización del levantamiento de técnico</a:t>
            </a:r>
            <a:endParaRPr dirty="0">
              <a:latin typeface="Eurostile BQ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45018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s-ES" sz="1200" dirty="0">
                <a:latin typeface="Eurostile BQ"/>
              </a:rPr>
              <a:t>Implementar un sistema estándar de levantamiento técnico. Idealmente este sistema debe ser flexible a la hora de capturar información, rápido y de bajo costo. Sus principales objetivos son: Identificar Características principales de la empresa, evaluar la disposición técnica del entorno, analizar la capacidad del personal que va a ser responsable de facturar electrónicamente.</a:t>
            </a:r>
          </a:p>
          <a:p>
            <a:pPr marL="114300" indent="0">
              <a:buNone/>
            </a:pPr>
            <a:endParaRPr lang="es-ES" sz="1200" dirty="0">
              <a:latin typeface="Eurostile BQ"/>
            </a:endParaRPr>
          </a:p>
          <a:p>
            <a:pPr fontAlgn="base"/>
            <a:r>
              <a:rPr lang="es-ES" sz="1200" b="1" dirty="0">
                <a:latin typeface="Eurostile BQ"/>
              </a:rPr>
              <a:t>Objetivo: </a:t>
            </a:r>
            <a:r>
              <a:rPr lang="es-ES" sz="1200" dirty="0">
                <a:latin typeface="Eurostile BQ"/>
              </a:rPr>
              <a:t>Tener un sistema consistente que reúna la información relevante en cuanto a la futura implementación de un sistema de factura electrónica en la empresa de un cliente. </a:t>
            </a:r>
          </a:p>
          <a:p>
            <a:pPr marL="114300" indent="0" fontAlgn="base">
              <a:buNone/>
            </a:pPr>
            <a:endParaRPr lang="es-ES" sz="1200" dirty="0">
              <a:latin typeface="Eurostile BQ"/>
            </a:endParaRPr>
          </a:p>
          <a:p>
            <a:pPr fontAlgn="base"/>
            <a:r>
              <a:rPr lang="es-ES" sz="1200" b="1" dirty="0">
                <a:latin typeface="Eurostile BQ"/>
              </a:rPr>
              <a:t>Justificación:</a:t>
            </a:r>
            <a:r>
              <a:rPr lang="es-ES" sz="1200" dirty="0">
                <a:latin typeface="Eurostile BQ"/>
              </a:rPr>
              <a:t> El cambio a la factura electrónica genera un impacto a los procesos de una empresa. Este impacto puede ser reducido por un sistema de levantamiento de técnico que se pueda anteponer a posibles problemas en el proceso de facturación del cliente, lo cual puede suponer una mejora a la calidad de los servicios prestados por </a:t>
            </a:r>
            <a:r>
              <a:rPr lang="es-ES" sz="1200" dirty="0" err="1">
                <a:latin typeface="Eurostile BQ"/>
              </a:rPr>
              <a:t>FacturaCop</a:t>
            </a:r>
            <a:r>
              <a:rPr lang="es-ES" sz="1200" dirty="0">
                <a:latin typeface="Eurostile BQ"/>
              </a:rPr>
              <a:t>.  </a:t>
            </a:r>
          </a:p>
          <a:p>
            <a:pPr fontAlgn="base"/>
            <a:r>
              <a:rPr lang="es-ES" sz="1200" b="1" dirty="0">
                <a:latin typeface="Eurostile BQ"/>
              </a:rPr>
              <a:t>Alcance: </a:t>
            </a:r>
            <a:r>
              <a:rPr lang="es-ES" sz="1200" dirty="0">
                <a:latin typeface="Eurostile BQ"/>
              </a:rPr>
              <a:t>El proyecto supone un proceso encargado de analizar la futura implementación de un sistema de factura electrónica en una empresa para mejorar la calidad del producto.</a:t>
            </a:r>
          </a:p>
          <a:p>
            <a:r>
              <a:rPr lang="es-ES" sz="1200" b="1" dirty="0">
                <a:latin typeface="Eurostile BQ"/>
              </a:rPr>
              <a:t>Tiempo estimado de la implementación:</a:t>
            </a:r>
            <a:r>
              <a:rPr lang="es-ES" sz="1200" dirty="0">
                <a:latin typeface="Eurostile BQ"/>
              </a:rPr>
              <a:t> 4 meses.</a:t>
            </a:r>
            <a:endParaRPr sz="1200" dirty="0">
              <a:latin typeface="Eurostile BQ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3600" b="1" dirty="0">
                <a:latin typeface="Eurostile BQ"/>
              </a:rPr>
              <a:t>Automatización de procesos</a:t>
            </a:r>
            <a:br>
              <a:rPr lang="es-CO" dirty="0">
                <a:latin typeface="Eurostile BQ"/>
              </a:rPr>
            </a:br>
            <a:endParaRPr lang="en-US" dirty="0">
              <a:latin typeface="Eurostile BQ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674706"/>
          </a:xfrm>
        </p:spPr>
        <p:txBody>
          <a:bodyPr>
            <a:normAutofit fontScale="32500" lnSpcReduction="20000"/>
          </a:bodyPr>
          <a:lstStyle/>
          <a:p>
            <a:pPr marL="114300" indent="0">
              <a:buNone/>
            </a:pPr>
            <a:br>
              <a:rPr lang="es-CO" sz="3400" dirty="0">
                <a:latin typeface="Eurostile BQ"/>
              </a:rPr>
            </a:br>
            <a:r>
              <a:rPr lang="es-CO" sz="5600" dirty="0">
                <a:latin typeface="Eurostile BQ"/>
              </a:rPr>
              <a:t>Realizar una mejora en los procesos que tiene la empresa por medio de una automatización y a la vez teniendo en cuenta la realización de un trabajo por ciclos para que los clientes tengan una mayor satisfacción.</a:t>
            </a:r>
          </a:p>
          <a:p>
            <a:pPr marL="114300" indent="0">
              <a:buNone/>
            </a:pPr>
            <a:endParaRPr lang="es-CO" sz="3400" dirty="0">
              <a:latin typeface="Eurostile BQ"/>
            </a:endParaRPr>
          </a:p>
          <a:p>
            <a:pPr fontAlgn="base"/>
            <a:r>
              <a:rPr lang="es-CO" sz="4400" b="1" dirty="0">
                <a:latin typeface="Eurostile BQ"/>
              </a:rPr>
              <a:t>Objetivo</a:t>
            </a:r>
            <a:r>
              <a:rPr lang="es-CO" sz="4400" dirty="0">
                <a:latin typeface="Eurostile BQ"/>
              </a:rPr>
              <a:t>: Mejorar el rendimiento de los procesos que tiene la empresa hasta ahora además de la reducción de costos.</a:t>
            </a:r>
            <a:br>
              <a:rPr lang="es-CO" sz="4400" dirty="0">
                <a:latin typeface="Eurostile BQ"/>
              </a:rPr>
            </a:br>
            <a:endParaRPr lang="es-CO" sz="4400" dirty="0">
              <a:latin typeface="Eurostile BQ"/>
            </a:endParaRPr>
          </a:p>
          <a:p>
            <a:pPr fontAlgn="base"/>
            <a:r>
              <a:rPr lang="es-CO" sz="4400" b="1" dirty="0">
                <a:latin typeface="Eurostile BQ"/>
              </a:rPr>
              <a:t>Justificación</a:t>
            </a:r>
            <a:r>
              <a:rPr lang="es-CO" sz="4400" dirty="0">
                <a:latin typeface="Eurostile BQ"/>
              </a:rPr>
              <a:t>: Los procesos que realiza la empresa actualmente son lentos con relación a la automatización que podría realizarse.</a:t>
            </a:r>
          </a:p>
          <a:p>
            <a:pPr marL="114300" indent="0" fontAlgn="base">
              <a:buNone/>
            </a:pPr>
            <a:endParaRPr lang="es-CO" sz="4400" dirty="0">
              <a:latin typeface="Eurostile BQ"/>
            </a:endParaRPr>
          </a:p>
          <a:p>
            <a:pPr fontAlgn="base"/>
            <a:r>
              <a:rPr lang="es-CO" sz="4400" b="1" dirty="0">
                <a:latin typeface="Eurostile BQ"/>
              </a:rPr>
              <a:t>Alcance</a:t>
            </a:r>
            <a:r>
              <a:rPr lang="es-CO" sz="4400" dirty="0">
                <a:latin typeface="Eurostile BQ"/>
              </a:rPr>
              <a:t>:</a:t>
            </a:r>
          </a:p>
          <a:p>
            <a:pPr lvl="1" fontAlgn="base"/>
            <a:r>
              <a:rPr lang="es-CO" sz="4100" dirty="0">
                <a:latin typeface="Eurostile BQ"/>
              </a:rPr>
              <a:t>Equipos de última tecnología.</a:t>
            </a:r>
          </a:p>
          <a:p>
            <a:pPr lvl="1" fontAlgn="base"/>
            <a:r>
              <a:rPr lang="es-CO" sz="4400" dirty="0">
                <a:latin typeface="Eurostile BQ"/>
              </a:rPr>
              <a:t>Cursos rápidos para empleados encargados de cada proceso.</a:t>
            </a:r>
            <a:br>
              <a:rPr lang="es-CO" sz="4400" dirty="0">
                <a:latin typeface="Eurostile BQ"/>
              </a:rPr>
            </a:br>
            <a:br>
              <a:rPr lang="es-CO" sz="4400" dirty="0">
                <a:latin typeface="Eurostile BQ"/>
              </a:rPr>
            </a:br>
            <a:endParaRPr lang="es-CO" sz="4400" dirty="0">
              <a:latin typeface="Eurostile BQ"/>
            </a:endParaRPr>
          </a:p>
          <a:p>
            <a:pPr fontAlgn="base"/>
            <a:r>
              <a:rPr lang="es-CO" sz="4400" b="1" dirty="0">
                <a:latin typeface="Eurostile BQ"/>
              </a:rPr>
              <a:t>Duración de la implementación: </a:t>
            </a:r>
            <a:r>
              <a:rPr lang="es-CO" sz="4400" dirty="0">
                <a:latin typeface="Eurostile BQ"/>
              </a:rPr>
              <a:t>15 meses</a:t>
            </a:r>
          </a:p>
          <a:p>
            <a:pPr marL="114300" indent="0" fontAlgn="base">
              <a:buNone/>
            </a:pPr>
            <a:endParaRPr lang="es-CO" sz="4400" b="1" dirty="0">
              <a:latin typeface="Eurostile BQ"/>
            </a:endParaRPr>
          </a:p>
          <a:p>
            <a:pPr fontAlgn="base"/>
            <a:r>
              <a:rPr lang="es-CO" sz="4400" b="1" dirty="0">
                <a:latin typeface="Eurostile BQ"/>
              </a:rPr>
              <a:t>Resultados Esperados:  </a:t>
            </a:r>
            <a:r>
              <a:rPr lang="es-CO" sz="4400" dirty="0">
                <a:latin typeface="Eurostile BQ"/>
              </a:rPr>
              <a:t>Reducción de costos y Agilidad en el proceso</a:t>
            </a:r>
          </a:p>
          <a:p>
            <a:pPr fontAlgn="base"/>
            <a:r>
              <a:rPr lang="es-CO" sz="4400" b="1" dirty="0">
                <a:latin typeface="Eurostile BQ" pitchFamily="50" charset="0"/>
              </a:rPr>
              <a:t>Costo</a:t>
            </a:r>
            <a:r>
              <a:rPr lang="es-CO" sz="4400" dirty="0">
                <a:latin typeface="Eurostile BQ" pitchFamily="50" charset="0"/>
              </a:rPr>
              <a:t>: 10 millones de dólares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7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b="1" dirty="0">
                <a:latin typeface="Eurostile BQ" pitchFamily="50" charset="0"/>
              </a:rPr>
              <a:t>Estandarización del levantamiento de técnico</a:t>
            </a:r>
            <a:endParaRPr lang="es-CO" dirty="0">
              <a:latin typeface="Eurostile BQ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568381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s-CO" dirty="0">
                <a:latin typeface="Eurostile BQ" pitchFamily="50" charset="0"/>
              </a:rPr>
              <a:t>Implementar un sistema estándar de levantamiento técnico. Idealmente este sistema debe ser flexible a la hora de capturar información, rápido y de bajo costo. Sus principales objetivos son: Identificar Características principales de la empresa, evaluar la disposición técnica del entorno, analizar la capacidad del personal que va a ser responsable de facturar electrónicamente.</a:t>
            </a:r>
          </a:p>
          <a:p>
            <a:pPr fontAlgn="base"/>
            <a:r>
              <a:rPr lang="es-CO" b="1" dirty="0">
                <a:latin typeface="Eurostile BQ" pitchFamily="50" charset="0"/>
              </a:rPr>
              <a:t>Objetivo: </a:t>
            </a:r>
            <a:r>
              <a:rPr lang="es-CO" dirty="0">
                <a:latin typeface="Eurostile BQ" pitchFamily="50" charset="0"/>
              </a:rPr>
              <a:t>Tener un sistema consistente que reúna la información relevante en cuanto a la futura implementación de un sistema de factura electrónica en la empresa de un cliente. </a:t>
            </a:r>
          </a:p>
          <a:p>
            <a:pPr fontAlgn="base"/>
            <a:endParaRPr lang="es-CO" dirty="0">
              <a:latin typeface="Eurostile BQ" pitchFamily="50" charset="0"/>
            </a:endParaRPr>
          </a:p>
          <a:p>
            <a:pPr fontAlgn="base"/>
            <a:r>
              <a:rPr lang="es-CO" b="1" dirty="0">
                <a:latin typeface="Eurostile BQ" pitchFamily="50" charset="0"/>
              </a:rPr>
              <a:t>Justificación:</a:t>
            </a:r>
            <a:r>
              <a:rPr lang="es-CO" dirty="0">
                <a:latin typeface="Eurostile BQ" pitchFamily="50" charset="0"/>
              </a:rPr>
              <a:t> El cambio a la factura electrónica genera un impacto a los procesos de una empresa. Este impacto puede ser reducido por un sistema de levantamiento de técnico que se pueda anteponer a posibles problemas en el proceso de facturación del cliente, lo cual puede suponer una mejora a la calidad de los servicios prestados por </a:t>
            </a:r>
            <a:r>
              <a:rPr lang="es-CO" dirty="0" err="1">
                <a:latin typeface="Eurostile BQ" pitchFamily="50" charset="0"/>
              </a:rPr>
              <a:t>FacturaCop</a:t>
            </a:r>
            <a:r>
              <a:rPr lang="es-CO" dirty="0">
                <a:latin typeface="Eurostile BQ" pitchFamily="50" charset="0"/>
              </a:rPr>
              <a:t>.  </a:t>
            </a:r>
          </a:p>
          <a:p>
            <a:pPr fontAlgn="base"/>
            <a:endParaRPr lang="es-CO" dirty="0">
              <a:latin typeface="Eurostile BQ" pitchFamily="50" charset="0"/>
            </a:endParaRPr>
          </a:p>
          <a:p>
            <a:pPr fontAlgn="base"/>
            <a:r>
              <a:rPr lang="es-CO" b="1" dirty="0">
                <a:latin typeface="Eurostile BQ" pitchFamily="50" charset="0"/>
              </a:rPr>
              <a:t>Alcance: </a:t>
            </a:r>
            <a:r>
              <a:rPr lang="es-CO" dirty="0">
                <a:latin typeface="Eurostile BQ" pitchFamily="50" charset="0"/>
              </a:rPr>
              <a:t>El proyecto supone un proceso encargado de analizar la futura implementación de un sistema de factura electrónica en una empresa para mejorar la calidad del producto.</a:t>
            </a:r>
          </a:p>
          <a:p>
            <a:pPr fontAlgn="base"/>
            <a:endParaRPr lang="es-CO" dirty="0">
              <a:latin typeface="Eurostile BQ" pitchFamily="50" charset="0"/>
            </a:endParaRPr>
          </a:p>
          <a:p>
            <a:pPr fontAlgn="base"/>
            <a:r>
              <a:rPr lang="es-CO" b="1" dirty="0">
                <a:latin typeface="Eurostile BQ" pitchFamily="50" charset="0"/>
              </a:rPr>
              <a:t>Tiempo estimado de la implementación:</a:t>
            </a:r>
            <a:r>
              <a:rPr lang="es-CO" dirty="0">
                <a:latin typeface="Eurostile BQ" pitchFamily="50" charset="0"/>
              </a:rPr>
              <a:t> 4 meses.</a:t>
            </a:r>
          </a:p>
          <a:p>
            <a:pPr fontAlgn="base"/>
            <a:endParaRPr lang="es-CO" dirty="0">
              <a:latin typeface="Eurostile BQ" pitchFamily="50" charset="0"/>
            </a:endParaRPr>
          </a:p>
          <a:p>
            <a:pPr fontAlgn="base"/>
            <a:r>
              <a:rPr lang="es-CO" b="1" dirty="0">
                <a:latin typeface="Eurostile BQ" pitchFamily="50" charset="0"/>
              </a:rPr>
              <a:t>Prioridad:</a:t>
            </a:r>
            <a:r>
              <a:rPr lang="es-CO" dirty="0">
                <a:latin typeface="Eurostile BQ" pitchFamily="50" charset="0"/>
              </a:rPr>
              <a:t> Alta.</a:t>
            </a:r>
          </a:p>
          <a:p>
            <a:pPr fontAlgn="base"/>
            <a:endParaRPr lang="es-CO" dirty="0">
              <a:latin typeface="Eurostile BQ" pitchFamily="50" charset="0"/>
            </a:endParaRPr>
          </a:p>
          <a:p>
            <a:pPr fontAlgn="base"/>
            <a:r>
              <a:rPr lang="es-CO" b="1" dirty="0">
                <a:latin typeface="Eurostile BQ" pitchFamily="50" charset="0"/>
              </a:rPr>
              <a:t>Resultados Esperados:</a:t>
            </a:r>
            <a:r>
              <a:rPr lang="es-CO" dirty="0">
                <a:latin typeface="Eurostile BQ" pitchFamily="50" charset="0"/>
              </a:rPr>
              <a:t>  Mejorar la calidad de servicio, tener una mejor relación con el cliente y reducir la cantidad de reclamos en el servicio postventa.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165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Prototipo</a:t>
            </a:r>
            <a:endParaRPr dirty="0">
              <a:latin typeface="Eurostile BQ" pitchFamily="5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Agenda</a:t>
            </a:r>
            <a:endParaRPr dirty="0">
              <a:latin typeface="Eurostile BQ" pitchFamily="50" charset="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Introducción</a:t>
            </a:r>
            <a:endParaRPr dirty="0">
              <a:latin typeface="Eurostile BQ" pitchFamily="50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Modelo de motivación</a:t>
            </a:r>
            <a:endParaRPr dirty="0">
              <a:latin typeface="Eurostile BQ" pitchFamily="50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Alcance del proyecto</a:t>
            </a:r>
            <a:endParaRPr dirty="0">
              <a:latin typeface="Eurostile BQ" pitchFamily="50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Método de desarrollo</a:t>
            </a:r>
            <a:endParaRPr dirty="0">
              <a:latin typeface="Eurostile BQ" pitchFamily="50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Arquitectura</a:t>
            </a:r>
            <a:endParaRPr dirty="0">
              <a:latin typeface="Eurostile BQ" pitchFamily="50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 pitchFamily="50" charset="0"/>
              </a:rPr>
              <a:t>Negocio</a:t>
            </a:r>
            <a:endParaRPr dirty="0">
              <a:latin typeface="Eurostile BQ" pitchFamily="50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 pitchFamily="50" charset="0"/>
              </a:rPr>
              <a:t>Sistemas de información y Datos</a:t>
            </a:r>
            <a:endParaRPr dirty="0">
              <a:latin typeface="Eurostile BQ" pitchFamily="50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 pitchFamily="50" charset="0"/>
              </a:rPr>
              <a:t>Tecnologías</a:t>
            </a:r>
            <a:endParaRPr dirty="0">
              <a:latin typeface="Eurostile BQ" pitchFamily="50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Portafolio de proyectos</a:t>
            </a:r>
            <a:endParaRPr dirty="0">
              <a:latin typeface="Eurostile BQ" pitchFamily="50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Prototipo</a:t>
            </a:r>
            <a:endParaRPr dirty="0">
              <a:latin typeface="Eurostile BQ" pitchFamily="50" charset="0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Conclusiones</a:t>
            </a:r>
            <a:endParaRPr dirty="0">
              <a:latin typeface="Eurostile BQ" pitchFamily="50" charset="0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Bibliografía</a:t>
            </a:r>
            <a:endParaRPr dirty="0">
              <a:latin typeface="Eurostile BQ" pitchFamily="50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864782"/>
            <a:ext cx="8149524" cy="32264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ES" b="1" dirty="0">
                <a:latin typeface="Eurostile BQ"/>
              </a:rPr>
              <a:t>Estandarización del levantamiento de técnico</a:t>
            </a:r>
            <a:endParaRPr dirty="0">
              <a:latin typeface="Eurostile BQ" pitchFamily="50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hlinkClick r:id="rId2"/>
            <a:extLst>
              <a:ext uri="{FF2B5EF4-FFF2-40B4-BE49-F238E27FC236}">
                <a16:creationId xmlns:a16="http://schemas.microsoft.com/office/drawing/2014/main" id="{DCDDA179-246B-46A3-B988-BBDD7EAB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6" y="619156"/>
            <a:ext cx="3656008" cy="39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5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DCAF9-4F0A-471D-8627-E8B90B20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Eurostile BQ" pitchFamily="50" charset="0"/>
              </a:rPr>
              <a:t>Conclusiones</a:t>
            </a:r>
            <a:endParaRPr lang="en-US" dirty="0">
              <a:latin typeface="Eurostile BQ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82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5216D9-4591-4049-B2F5-52AF7C3C8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latin typeface="Eurostile BQ" pitchFamily="50" charset="0"/>
              </a:rPr>
              <a:t>Los diferentes software de facturación física de las empresas obligan a adaptar el software creado y realizar pruebas de compatibilidad.</a:t>
            </a:r>
          </a:p>
          <a:p>
            <a:endParaRPr lang="es-ES" dirty="0">
              <a:latin typeface="Eurostile BQ" pitchFamily="50" charset="0"/>
            </a:endParaRPr>
          </a:p>
          <a:p>
            <a:r>
              <a:rPr lang="es-ES" dirty="0">
                <a:latin typeface="Eurostile BQ" pitchFamily="50" charset="0"/>
              </a:rPr>
              <a:t>El mercado de los proveedores de factura electrónica se va a expandir a partir de la fecha en que entra en regla la obligatoriedad del uso de facturas electrónicas por la DIAN.</a:t>
            </a:r>
          </a:p>
          <a:p>
            <a:endParaRPr lang="es-ES" dirty="0">
              <a:latin typeface="Eurostile BQ" pitchFamily="50" charset="0"/>
            </a:endParaRPr>
          </a:p>
          <a:p>
            <a:r>
              <a:rPr lang="es-ES" dirty="0">
                <a:latin typeface="Eurostile BQ" pitchFamily="50" charset="0"/>
              </a:rPr>
              <a:t>El diseño de una arquitectura empresarial facilita la toma de decisiones sobre aspectos esenciales de la empresa y ayuda a construir una idea general y específica sobre los componentes necesarios.</a:t>
            </a:r>
            <a:endParaRPr lang="en-US" dirty="0">
              <a:latin typeface="Eurostile BQ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6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Introducción </a:t>
            </a:r>
            <a:endParaRPr dirty="0">
              <a:latin typeface="Eurostile BQ" pitchFamily="50" charset="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17033"/>
            <a:ext cx="8520600" cy="2653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s-CO" dirty="0">
                <a:latin typeface="Eurostile BQ"/>
              </a:rPr>
              <a:t>Este proyecto se realiza con el objetivo de aplicar los conocimientos aprendidos en la materia de Arquitectura empresarial y enfrentarnos a un caso de la vida real, con el objetivo de adquirir experiencias.</a:t>
            </a:r>
          </a:p>
          <a:p>
            <a:pPr marL="342900">
              <a:spcAft>
                <a:spcPts val="1600"/>
              </a:spcAft>
            </a:pPr>
            <a:r>
              <a:rPr lang="es-CO" dirty="0">
                <a:latin typeface="Eurostile BQ"/>
              </a:rPr>
              <a:t>En esta presentación resaltaremos los aspectos mas importantes en el desarrollo del proyecto como lo son las arquitecturas y el prototipo.</a:t>
            </a:r>
          </a:p>
          <a:p>
            <a:pPr marL="342900">
              <a:spcAft>
                <a:spcPts val="1600"/>
              </a:spcAft>
            </a:pPr>
            <a:r>
              <a:rPr lang="es-CO" dirty="0">
                <a:latin typeface="Eurostile BQ"/>
              </a:rPr>
              <a:t>El caso base para el proyecto es una empresa que quiere ofrecer facturación electrónica en Colombia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es-C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Modelo de Motivación</a:t>
            </a:r>
            <a:endParaRPr dirty="0">
              <a:latin typeface="Eurostile BQ" pitchFamily="50" charset="0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en" sz="1600" dirty="0">
                <a:solidFill>
                  <a:srgbClr val="FFFFFF"/>
                </a:solidFill>
                <a:latin typeface="Eurostile BQ" pitchFamily="50" charset="0"/>
              </a:rPr>
              <a:t>Visión</a:t>
            </a:r>
            <a:endParaRPr sz="1600" dirty="0">
              <a:solidFill>
                <a:srgbClr val="FFFFFF"/>
              </a:solidFill>
              <a:latin typeface="Eurostile BQ" pitchFamily="50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Eurostile BQ" pitchFamily="50" charset="0"/>
              </a:rPr>
              <a:t>Para el 2025 ser referente comercial en el servicio de facturación electrónica a nivel nacional, ofreciendo servicio al 30% de las empresas obligadas a facturar electrónicamente, mostrando altos estándares de calidad y prestando un servicio diferenciador, además de expandir la penetración de nuestros servicios.</a:t>
            </a:r>
            <a:endParaRPr sz="1200" dirty="0">
              <a:solidFill>
                <a:srgbClr val="FFFFFF"/>
              </a:solidFill>
              <a:latin typeface="Eurostile BQ" pitchFamily="50" charset="0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600"/>
              <a:buChar char="-"/>
            </a:pPr>
            <a:r>
              <a:rPr lang="en" sz="1600" dirty="0">
                <a:solidFill>
                  <a:srgbClr val="FFFFFF"/>
                </a:solidFill>
                <a:latin typeface="Eurostile BQ" pitchFamily="50" charset="0"/>
              </a:rPr>
              <a:t>Misión</a:t>
            </a:r>
            <a:endParaRPr sz="1600" dirty="0">
              <a:solidFill>
                <a:srgbClr val="FFFFFF"/>
              </a:solidFill>
              <a:latin typeface="Eurostile BQ" pitchFamily="50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Eurostile BQ" pitchFamily="50" charset="0"/>
              </a:rPr>
              <a:t>Ofrecer los mejores servicios de facturación electrónica a las empresas, garantizando transparencia en las transacciones y seguridad en la información, para ello implementamos soluciones que automatizan procesos. Nuestra base parte del aprovechamiento de las tecnologías y el conocimiento.</a:t>
            </a:r>
            <a:endParaRPr dirty="0">
              <a:solidFill>
                <a:srgbClr val="FFFFFF"/>
              </a:solidFill>
              <a:latin typeface="Eurostile BQ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Alcance del proyecto</a:t>
            </a:r>
            <a:endParaRPr dirty="0">
              <a:latin typeface="Eurostile BQ" pitchFamily="50" charset="0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8580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  <a:latin typeface="Eurostile BQ" pitchFamily="50" charset="0"/>
              </a:rPr>
              <a:t>Definir la arquitectura base para nuestra empresa</a:t>
            </a:r>
            <a:endParaRPr dirty="0">
              <a:solidFill>
                <a:srgbClr val="FFFFFF"/>
              </a:solidFill>
              <a:latin typeface="Eurostile BQ" pitchFamily="50" charset="0"/>
            </a:endParaRPr>
          </a:p>
          <a:p>
            <a:pPr marL="68580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  <a:latin typeface="Eurostile BQ" pitchFamily="50" charset="0"/>
              </a:rPr>
              <a:t>Definir los procesos necesarios para nuestro modelo de negocio </a:t>
            </a:r>
            <a:endParaRPr dirty="0">
              <a:solidFill>
                <a:srgbClr val="FFFFFF"/>
              </a:solidFill>
              <a:latin typeface="Eurostile BQ" pitchFamily="50" charset="0"/>
            </a:endParaRPr>
          </a:p>
          <a:p>
            <a:pPr marL="68580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  <a:latin typeface="Eurostile BQ" pitchFamily="50" charset="0"/>
              </a:rPr>
              <a:t>Definir los responsables de las actividades.</a:t>
            </a:r>
            <a:endParaRPr dirty="0">
              <a:solidFill>
                <a:srgbClr val="FFFFFF"/>
              </a:solidFill>
              <a:latin typeface="Eurostile BQ" pitchFamily="50" charset="0"/>
            </a:endParaRPr>
          </a:p>
          <a:p>
            <a:pPr marL="68580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  <a:latin typeface="Eurostile BQ" pitchFamily="50" charset="0"/>
              </a:rPr>
              <a:t>Definir el portafolio de proyectos que cumplan con lo planteado.</a:t>
            </a:r>
            <a:endParaRPr dirty="0">
              <a:solidFill>
                <a:srgbClr val="FFFFFF"/>
              </a:solidFill>
              <a:latin typeface="Eurostile BQ" pitchFamily="5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Método de desarrollo</a:t>
            </a:r>
            <a:endParaRPr dirty="0">
              <a:latin typeface="Eurostile BQ" pitchFamily="5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Método de desarrollo</a:t>
            </a:r>
            <a:endParaRPr dirty="0">
              <a:latin typeface="Eurostile BQ" pitchFamily="50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Ciclo 1</a:t>
            </a:r>
            <a:endParaRPr dirty="0">
              <a:latin typeface="Eurostile BQ" pitchFamily="50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 pitchFamily="50" charset="0"/>
              </a:rPr>
              <a:t>Estructuración de un modelo operativo</a:t>
            </a:r>
            <a:endParaRPr dirty="0">
              <a:latin typeface="Eurostile BQ" pitchFamily="50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 pitchFamily="50" charset="0"/>
              </a:rPr>
              <a:t>Detalle del modelo de negocio.</a:t>
            </a:r>
            <a:endParaRPr dirty="0">
              <a:latin typeface="Eurostile BQ" pitchFamily="50" charset="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 pitchFamily="50" charset="0"/>
              </a:rPr>
              <a:t>Diagrama único de arquitectura empresarial</a:t>
            </a:r>
            <a:endParaRPr dirty="0">
              <a:latin typeface="Eurostile BQ" pitchFamily="50" charset="0"/>
            </a:endParaRPr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1" name="Shape 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070" y="3082938"/>
            <a:ext cx="2771955" cy="149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2219" y="3070488"/>
            <a:ext cx="1770237" cy="149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8677" y="3070651"/>
            <a:ext cx="2178172" cy="151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0193" y="3072808"/>
            <a:ext cx="1465805" cy="150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/>
              </a:rPr>
              <a:t>Método de desarrollo</a:t>
            </a:r>
            <a:endParaRPr dirty="0">
              <a:latin typeface="Eurostile BQ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/>
              </a:rPr>
              <a:t>Ciclo 2</a:t>
            </a:r>
            <a:endParaRPr dirty="0">
              <a:latin typeface="Eurostile BQ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/>
              </a:rPr>
              <a:t>Arquitectura de sistemas de información y datos</a:t>
            </a:r>
            <a:endParaRPr dirty="0">
              <a:latin typeface="Eurostile BQ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/>
              </a:rPr>
              <a:t>Arquitectura aplicaciones </a:t>
            </a:r>
            <a:endParaRPr dirty="0">
              <a:latin typeface="Eurostile BQ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/>
              </a:rPr>
              <a:t>Arquitectura de tecnología</a:t>
            </a:r>
            <a:endParaRPr dirty="0">
              <a:latin typeface="Eurostile BQ"/>
            </a:endParaRPr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1" name="Shape 10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904" y="2670313"/>
            <a:ext cx="2411897" cy="121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1127" y="2577548"/>
            <a:ext cx="2776776" cy="16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0" y="2757133"/>
            <a:ext cx="2144928" cy="12425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urostile BQ" pitchFamily="50" charset="0"/>
              </a:rPr>
              <a:t>Método de desarrollo</a:t>
            </a:r>
            <a:endParaRPr dirty="0">
              <a:latin typeface="Eurostile BQ" pitchFamily="50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latin typeface="Eurostile BQ" pitchFamily="50" charset="0"/>
              </a:rPr>
              <a:t>Ciclo 3</a:t>
            </a:r>
            <a:endParaRPr dirty="0">
              <a:latin typeface="Eurostile BQ" pitchFamily="50" charset="0"/>
            </a:endParaRP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Eurostile BQ" pitchFamily="50" charset="0"/>
              </a:rPr>
              <a:t>Prototipo automatizado para el proceso</a:t>
            </a:r>
            <a:endParaRPr dirty="0">
              <a:latin typeface="Eurostile BQ" pitchFamily="50" charset="0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79" y="2020762"/>
            <a:ext cx="6436242" cy="25481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693</TotalTime>
  <Words>815</Words>
  <Application>Microsoft Office PowerPoint</Application>
  <PresentationFormat>Presentación en pantalla (16:9)</PresentationFormat>
  <Paragraphs>102</Paragraphs>
  <Slides>24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Eurostile BQ</vt:lpstr>
      <vt:lpstr>Office Theme</vt:lpstr>
      <vt:lpstr>Presentación de PowerPoint</vt:lpstr>
      <vt:lpstr>Agenda</vt:lpstr>
      <vt:lpstr>Introducción </vt:lpstr>
      <vt:lpstr>Modelo de Motivación</vt:lpstr>
      <vt:lpstr>Alcance del proyecto</vt:lpstr>
      <vt:lpstr>Método de desarrollo</vt:lpstr>
      <vt:lpstr>Método de desarrollo</vt:lpstr>
      <vt:lpstr>Método de desarrollo</vt:lpstr>
      <vt:lpstr>Método de desarrollo </vt:lpstr>
      <vt:lpstr>Arquitectura </vt:lpstr>
      <vt:lpstr>Arquitectura del Negocio</vt:lpstr>
      <vt:lpstr>Arquitectura de sistemas de información y datos</vt:lpstr>
      <vt:lpstr>Arquitectura de tecnologías</vt:lpstr>
      <vt:lpstr>Portafolio de proyectos</vt:lpstr>
      <vt:lpstr>Facturación electrónica</vt:lpstr>
      <vt:lpstr>Estandarización del levantamiento de técnico</vt:lpstr>
      <vt:lpstr>Automatización de procesos </vt:lpstr>
      <vt:lpstr>Estandarización del levantamiento de técnico</vt:lpstr>
      <vt:lpstr>Prototipo</vt:lpstr>
      <vt:lpstr>Presentación de PowerPoint</vt:lpstr>
      <vt:lpstr>Estandarización del levantamiento de técnico</vt:lpstr>
      <vt:lpstr>Presentación de PowerPoint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FacturaCop</dc:title>
  <dc:creator>Juan Alberto Mejia Schuster</dc:creator>
  <cp:lastModifiedBy>Juan Alberto Mejia Schuster</cp:lastModifiedBy>
  <cp:revision>23</cp:revision>
  <dcterms:modified xsi:type="dcterms:W3CDTF">2018-05-22T04:47:29Z</dcterms:modified>
</cp:coreProperties>
</file>